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8288000" cy="10287000"/>
  <p:notesSz cx="6858000" cy="9144000"/>
  <p:embeddedFontLst>
    <p:embeddedFont>
      <p:font typeface="Canva Sans" panose="020B0604020202020204" charset="0"/>
      <p:regular r:id="rId37"/>
    </p:embeddedFont>
    <p:embeddedFont>
      <p:font typeface="Canva Sans Bold" panose="020B0604020202020204" charset="0"/>
      <p:regular r:id="rId38"/>
    </p:embeddedFont>
    <p:embeddedFont>
      <p:font typeface="Kuchek" panose="020B0604020202020204" charset="0"/>
      <p:regular r:id="rId39"/>
    </p:embeddedFont>
    <p:embeddedFont>
      <p:font typeface="Poppins" panose="020B0502040204020203" pitchFamily="2" charset="0"/>
      <p:regular r:id="rId40"/>
    </p:embeddedFont>
    <p:embeddedFont>
      <p:font typeface="Poppins Bold" panose="020B0604020202020204" charset="0"/>
      <p:regular r:id="rId41"/>
    </p:embeddedFont>
    <p:embeddedFont>
      <p:font typeface="Zen Dots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6" r="-14096" b="-518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41031" y="3561217"/>
            <a:ext cx="11605938" cy="369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4"/>
              </a:lnSpc>
            </a:pPr>
            <a:r>
              <a:rPr lang="en-US" sz="1018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 AIRLINES DATA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8202" y="9061735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196" y="1788351"/>
            <a:ext cx="15133669" cy="1216626"/>
          </a:xfrm>
          <a:custGeom>
            <a:avLst/>
            <a:gdLst/>
            <a:ahLst/>
            <a:cxnLst/>
            <a:rect l="l" t="t" r="r" b="b"/>
            <a:pathLst>
              <a:path w="15133669" h="1216626">
                <a:moveTo>
                  <a:pt x="0" y="0"/>
                </a:moveTo>
                <a:lnTo>
                  <a:pt x="15133669" y="0"/>
                </a:lnTo>
                <a:lnTo>
                  <a:pt x="15133669" y="1216626"/>
                </a:lnTo>
                <a:lnTo>
                  <a:pt x="0" y="121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72" b="-164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61439" y="3116967"/>
            <a:ext cx="4986843" cy="7032355"/>
          </a:xfrm>
          <a:custGeom>
            <a:avLst/>
            <a:gdLst/>
            <a:ahLst/>
            <a:cxnLst/>
            <a:rect l="l" t="t" r="r" b="b"/>
            <a:pathLst>
              <a:path w="4986843" h="7032355">
                <a:moveTo>
                  <a:pt x="0" y="0"/>
                </a:moveTo>
                <a:lnTo>
                  <a:pt x="4986843" y="0"/>
                </a:lnTo>
                <a:lnTo>
                  <a:pt x="4986843" y="7032355"/>
                </a:lnTo>
                <a:lnTo>
                  <a:pt x="0" y="703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3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90076" y="422549"/>
            <a:ext cx="9081179" cy="109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Eliminating null 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141" y="1721434"/>
            <a:ext cx="18165717" cy="896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1• What percentage of satisfied passengers are male vs. female?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2• How does satisfaction differ between Loyal Customer and disloyal Customer groups?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3.Age group vs. satisfaction.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4• Catogorising according to the age (slabs).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5.Age group vs. satisfaction. 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6• Across all service rating columns, which service has the highest average rating from passengers?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7. Type of Travel satisfaction comparison.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8• How does Departure Delay in Minutes affect average satisfaction?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9• Compare satisfaction between passengers who experienced an arrival delay vs. those who didn’t?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198954" y="0"/>
            <a:ext cx="1411277" cy="2174130"/>
          </a:xfrm>
          <a:custGeom>
            <a:avLst/>
            <a:gdLst/>
            <a:ahLst/>
            <a:cxnLst/>
            <a:rect l="l" t="t" r="r" b="b"/>
            <a:pathLst>
              <a:path w="1411277" h="2174130">
                <a:moveTo>
                  <a:pt x="0" y="0"/>
                </a:moveTo>
                <a:lnTo>
                  <a:pt x="1411278" y="0"/>
                </a:lnTo>
                <a:lnTo>
                  <a:pt x="1411278" y="2174130"/>
                </a:lnTo>
                <a:lnTo>
                  <a:pt x="0" y="217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244963"/>
            <a:ext cx="2071173" cy="1766146"/>
          </a:xfrm>
          <a:custGeom>
            <a:avLst/>
            <a:gdLst/>
            <a:ahLst/>
            <a:cxnLst/>
            <a:rect l="l" t="t" r="r" b="b"/>
            <a:pathLst>
              <a:path w="2071173" h="1766146">
                <a:moveTo>
                  <a:pt x="0" y="0"/>
                </a:moveTo>
                <a:lnTo>
                  <a:pt x="2071173" y="0"/>
                </a:lnTo>
                <a:lnTo>
                  <a:pt x="2071173" y="1766146"/>
                </a:lnTo>
                <a:lnTo>
                  <a:pt x="0" y="176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66776" y="430269"/>
            <a:ext cx="7608888" cy="121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6"/>
              </a:lnSpc>
            </a:pPr>
            <a:r>
              <a:rPr lang="en-US" sz="498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BUSINESS PROBLEMS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30472"/>
            <a:ext cx="18165717" cy="89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10. Compare satisfaction rates between Business travel and Personal travel passengers.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11. Which travel class (Business, Eco, Eco Plus) has the highest proportion of satisfied passengers?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12. Which onboard service feature (e.g., Inflight wifi service, Seat comfort, Inflight? entertainment) shows the strongest relationship with satisfaction?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13. Do longer flights (above the median distance) have higher or lower satisfaction rates compared to shorter flights?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14. Top 5 longest flight routes and satisfaction.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15. The relationship between Food &amp; drinks to satisfaction.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16. The relationship between cleanliness to satisfaction.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17. "Identifying Key Factors Influencing Customer Satisfaction in Airline Service Data".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41059" y="173252"/>
            <a:ext cx="1710896" cy="1710896"/>
          </a:xfrm>
          <a:custGeom>
            <a:avLst/>
            <a:gdLst/>
            <a:ahLst/>
            <a:cxnLst/>
            <a:rect l="l" t="t" r="r" b="b"/>
            <a:pathLst>
              <a:path w="1710896" h="1710896">
                <a:moveTo>
                  <a:pt x="0" y="0"/>
                </a:moveTo>
                <a:lnTo>
                  <a:pt x="1710896" y="0"/>
                </a:lnTo>
                <a:lnTo>
                  <a:pt x="1710896" y="1710896"/>
                </a:lnTo>
                <a:lnTo>
                  <a:pt x="0" y="1710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66776" y="430269"/>
            <a:ext cx="7608888" cy="121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6"/>
              </a:lnSpc>
            </a:pPr>
            <a:r>
              <a:rPr lang="en-US" sz="498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BUSINESS PROBLEMS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4643" y="1351696"/>
            <a:ext cx="8518714" cy="7583607"/>
          </a:xfrm>
          <a:custGeom>
            <a:avLst/>
            <a:gdLst/>
            <a:ahLst/>
            <a:cxnLst/>
            <a:rect l="l" t="t" r="r" b="b"/>
            <a:pathLst>
              <a:path w="8518714" h="7583607">
                <a:moveTo>
                  <a:pt x="0" y="0"/>
                </a:moveTo>
                <a:lnTo>
                  <a:pt x="8518714" y="0"/>
                </a:lnTo>
                <a:lnTo>
                  <a:pt x="8518714" y="7583608"/>
                </a:lnTo>
                <a:lnTo>
                  <a:pt x="0" y="758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7" r="-1507" b="-324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5840" y="147797"/>
            <a:ext cx="16776321" cy="6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percentage of satisfied passengers are male vs. female.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3712" y="1426822"/>
            <a:ext cx="11620575" cy="8487955"/>
          </a:xfrm>
          <a:custGeom>
            <a:avLst/>
            <a:gdLst/>
            <a:ahLst/>
            <a:cxnLst/>
            <a:rect l="l" t="t" r="r" b="b"/>
            <a:pathLst>
              <a:path w="11620575" h="8487955">
                <a:moveTo>
                  <a:pt x="0" y="0"/>
                </a:moveTo>
                <a:lnTo>
                  <a:pt x="11620576" y="0"/>
                </a:lnTo>
                <a:lnTo>
                  <a:pt x="11620576" y="8487954"/>
                </a:lnTo>
                <a:lnTo>
                  <a:pt x="0" y="848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241" r="-5097" b="-270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5840" y="147797"/>
            <a:ext cx="16776321" cy="127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satisfaction differ between Loyal Customer and disloyal Customer groups.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375" y="1315782"/>
            <a:ext cx="15305249" cy="8765443"/>
          </a:xfrm>
          <a:custGeom>
            <a:avLst/>
            <a:gdLst/>
            <a:ahLst/>
            <a:cxnLst/>
            <a:rect l="l" t="t" r="r" b="b"/>
            <a:pathLst>
              <a:path w="15305249" h="8765443">
                <a:moveTo>
                  <a:pt x="0" y="0"/>
                </a:moveTo>
                <a:lnTo>
                  <a:pt x="15305250" y="0"/>
                </a:lnTo>
                <a:lnTo>
                  <a:pt x="15305250" y="8765443"/>
                </a:lnTo>
                <a:lnTo>
                  <a:pt x="0" y="876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7" r="-3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5840" y="147797"/>
            <a:ext cx="16776321" cy="6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 group vs. satisfaction.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7559" y="5143500"/>
            <a:ext cx="5380517" cy="4589264"/>
          </a:xfrm>
          <a:custGeom>
            <a:avLst/>
            <a:gdLst/>
            <a:ahLst/>
            <a:cxnLst/>
            <a:rect l="l" t="t" r="r" b="b"/>
            <a:pathLst>
              <a:path w="5380517" h="4589264">
                <a:moveTo>
                  <a:pt x="0" y="0"/>
                </a:moveTo>
                <a:lnTo>
                  <a:pt x="5380516" y="0"/>
                </a:lnTo>
                <a:lnTo>
                  <a:pt x="5380516" y="4589264"/>
                </a:lnTo>
                <a:lnTo>
                  <a:pt x="0" y="458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54867" y="6116455"/>
            <a:ext cx="5549127" cy="1811505"/>
          </a:xfrm>
          <a:custGeom>
            <a:avLst/>
            <a:gdLst/>
            <a:ahLst/>
            <a:cxnLst/>
            <a:rect l="l" t="t" r="r" b="b"/>
            <a:pathLst>
              <a:path w="5549127" h="1811505">
                <a:moveTo>
                  <a:pt x="0" y="0"/>
                </a:moveTo>
                <a:lnTo>
                  <a:pt x="5549127" y="0"/>
                </a:lnTo>
                <a:lnTo>
                  <a:pt x="5549127" y="1811506"/>
                </a:lnTo>
                <a:lnTo>
                  <a:pt x="0" y="1811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08498" y="1521376"/>
            <a:ext cx="13441335" cy="3444342"/>
          </a:xfrm>
          <a:custGeom>
            <a:avLst/>
            <a:gdLst/>
            <a:ahLst/>
            <a:cxnLst/>
            <a:rect l="l" t="t" r="r" b="b"/>
            <a:pathLst>
              <a:path w="13441335" h="3444342">
                <a:moveTo>
                  <a:pt x="0" y="0"/>
                </a:moveTo>
                <a:lnTo>
                  <a:pt x="13441335" y="0"/>
                </a:lnTo>
                <a:lnTo>
                  <a:pt x="13441335" y="3444342"/>
                </a:lnTo>
                <a:lnTo>
                  <a:pt x="0" y="344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8395" y="213693"/>
            <a:ext cx="13991210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 group vs. satisfaction.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54867" y="5288741"/>
            <a:ext cx="5284738" cy="56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b="1" u="sng">
                <a:solidFill>
                  <a:srgbClr val="D9DCD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Satisfaction Rate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336" y="1432611"/>
            <a:ext cx="9962643" cy="7825689"/>
          </a:xfrm>
          <a:custGeom>
            <a:avLst/>
            <a:gdLst/>
            <a:ahLst/>
            <a:cxnLst/>
            <a:rect l="l" t="t" r="r" b="b"/>
            <a:pathLst>
              <a:path w="9962643" h="7825689">
                <a:moveTo>
                  <a:pt x="0" y="0"/>
                </a:moveTo>
                <a:lnTo>
                  <a:pt x="9962643" y="0"/>
                </a:lnTo>
                <a:lnTo>
                  <a:pt x="9962643" y="7825689"/>
                </a:lnTo>
                <a:lnTo>
                  <a:pt x="0" y="7825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55986" y="5095875"/>
            <a:ext cx="7535019" cy="68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271" lvl="1" indent="-208636" algn="ctr">
              <a:lnSpc>
                <a:spcPts val="2705"/>
              </a:lnSpc>
              <a:buFont typeface="Arial"/>
              <a:buChar char="•"/>
            </a:pPr>
            <a:r>
              <a:rPr lang="en-US" sz="19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&lt;20 years → more likely to travel economy, may expect more </a:t>
            </a:r>
          </a:p>
          <a:p>
            <a:pPr algn="l">
              <a:lnSpc>
                <a:spcPts val="2705"/>
              </a:lnSpc>
            </a:pPr>
            <a:r>
              <a:rPr lang="en-US" sz="19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entertainment or comfort.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55986" y="6060952"/>
            <a:ext cx="721310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60+ years → physical comfort needs not fully met, mobility issues, longer boarding times.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55986" y="4172585"/>
            <a:ext cx="7535019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40-60 Years →  More travel experience → better understanding of airline services and realistic expectations.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016" y="1989895"/>
            <a:ext cx="15513284" cy="2889349"/>
          </a:xfrm>
          <a:custGeom>
            <a:avLst/>
            <a:gdLst/>
            <a:ahLst/>
            <a:cxnLst/>
            <a:rect l="l" t="t" r="r" b="b"/>
            <a:pathLst>
              <a:path w="15513284" h="2889349">
                <a:moveTo>
                  <a:pt x="0" y="0"/>
                </a:moveTo>
                <a:lnTo>
                  <a:pt x="15513284" y="0"/>
                </a:lnTo>
                <a:lnTo>
                  <a:pt x="15513284" y="2889349"/>
                </a:lnTo>
                <a:lnTo>
                  <a:pt x="0" y="2889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6016" y="5143500"/>
            <a:ext cx="5389232" cy="4734187"/>
          </a:xfrm>
          <a:custGeom>
            <a:avLst/>
            <a:gdLst/>
            <a:ahLst/>
            <a:cxnLst/>
            <a:rect l="l" t="t" r="r" b="b"/>
            <a:pathLst>
              <a:path w="5389232" h="4734187">
                <a:moveTo>
                  <a:pt x="0" y="0"/>
                </a:moveTo>
                <a:lnTo>
                  <a:pt x="5389232" y="0"/>
                </a:lnTo>
                <a:lnTo>
                  <a:pt x="5389232" y="4734187"/>
                </a:lnTo>
                <a:lnTo>
                  <a:pt x="0" y="4734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68673" y="5326194"/>
            <a:ext cx="10453698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C5D1D1"/>
                </a:solidFill>
                <a:latin typeface="Canva Sans"/>
                <a:ea typeface="Canva Sans"/>
                <a:cs typeface="Canva Sans"/>
                <a:sym typeface="Canva Sans"/>
              </a:rPr>
              <a:t>We looked at all the service ratings given by passengers — things like seat comfort, food and drink, baggage handling, etc.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C5D1D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C5D1D1"/>
                </a:solidFill>
                <a:latin typeface="Canva Sans"/>
                <a:ea typeface="Canva Sans"/>
                <a:cs typeface="Canva Sans"/>
                <a:sym typeface="Canva Sans"/>
              </a:rPr>
              <a:t>Then, we calculated the average rating for each service to see which one passengers liked the most.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234" y="124128"/>
            <a:ext cx="17969532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C5D1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Across all service rating columns, which service has the highest average rating from passengers.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954" y="1790085"/>
            <a:ext cx="9083700" cy="7115565"/>
          </a:xfrm>
          <a:custGeom>
            <a:avLst/>
            <a:gdLst/>
            <a:ahLst/>
            <a:cxnLst/>
            <a:rect l="l" t="t" r="r" b="b"/>
            <a:pathLst>
              <a:path w="9083700" h="7115565">
                <a:moveTo>
                  <a:pt x="0" y="0"/>
                </a:moveTo>
                <a:lnTo>
                  <a:pt x="9083701" y="0"/>
                </a:lnTo>
                <a:lnTo>
                  <a:pt x="9083701" y="7115566"/>
                </a:lnTo>
                <a:lnTo>
                  <a:pt x="0" y="711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93655" y="2200149"/>
            <a:ext cx="8007848" cy="475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348" lvl="1" indent="-289174" algn="just">
              <a:lnSpc>
                <a:spcPts val="3750"/>
              </a:lnSpc>
              <a:buFont typeface="Arial"/>
              <a:buChar char="•"/>
            </a:pPr>
            <a:r>
              <a:rPr lang="en-US" sz="2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travelers show higher satisfaction rates compared to personal travelers.</a:t>
            </a:r>
          </a:p>
          <a:p>
            <a:pPr marL="578348" lvl="1" indent="-289174" algn="just">
              <a:lnSpc>
                <a:spcPts val="3750"/>
              </a:lnSpc>
              <a:buFont typeface="Arial"/>
              <a:buChar char="•"/>
            </a:pPr>
            <a:r>
              <a:rPr lang="en-US" sz="2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 travelers have more dissatisfaction, suggesting possible gaps in service experience.</a:t>
            </a:r>
          </a:p>
          <a:p>
            <a:pPr marL="578348" lvl="1" indent="-289174" algn="just">
              <a:lnSpc>
                <a:spcPts val="3750"/>
              </a:lnSpc>
              <a:buFont typeface="Arial"/>
              <a:buChar char="•"/>
            </a:pPr>
            <a:r>
              <a:rPr lang="en-US" sz="2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Dissatisfaction among personal travelers might stem from:</a:t>
            </a:r>
          </a:p>
          <a:p>
            <a:pPr marL="1156695" lvl="2" indent="-385565" algn="just">
              <a:lnSpc>
                <a:spcPts val="3750"/>
              </a:lnSpc>
              <a:buFont typeface="Arial"/>
              <a:buChar char="⚬"/>
            </a:pPr>
            <a:r>
              <a:rPr lang="en-US" sz="2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Service expectations not being met</a:t>
            </a:r>
          </a:p>
          <a:p>
            <a:pPr marL="1156695" lvl="2" indent="-385565" algn="just">
              <a:lnSpc>
                <a:spcPts val="3750"/>
              </a:lnSpc>
              <a:buFont typeface="Arial"/>
              <a:buChar char="⚬"/>
            </a:pPr>
            <a:r>
              <a:rPr lang="en-US" sz="2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Comfort-related issues (e.g., seating, in-flight amenities)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8395" y="232743"/>
            <a:ext cx="13991210" cy="7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Travel satisfaction comparison.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6817" y="1295381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551" y="1399042"/>
            <a:ext cx="8188898" cy="131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683" y="3790103"/>
            <a:ext cx="16155029" cy="327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9"/>
              </a:lnSpc>
            </a:pPr>
            <a:r>
              <a:rPr lang="en-US" sz="3872" b="1" spc="-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 analyze airline passenger feedback data to identify the key factors affecting customer satisfaction, and to provide actionable insights for improving service quality, operational efficiency, and customer loyalty.</a:t>
            </a:r>
          </a:p>
          <a:p>
            <a:pPr algn="just">
              <a:lnSpc>
                <a:spcPts val="5149"/>
              </a:lnSpc>
            </a:pPr>
            <a:endParaRPr lang="en-US" sz="3872" b="1" spc="-108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Freeform 5"/>
          <p:cNvSpPr/>
          <p:nvPr/>
        </p:nvSpPr>
        <p:spPr>
          <a:xfrm rot="-1886788">
            <a:off x="16349986" y="3775189"/>
            <a:ext cx="4464076" cy="4464076"/>
          </a:xfrm>
          <a:custGeom>
            <a:avLst/>
            <a:gdLst/>
            <a:ahLst/>
            <a:cxnLst/>
            <a:rect l="l" t="t" r="r" b="b"/>
            <a:pathLst>
              <a:path w="4464076" h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1679787" cy="8776719"/>
          </a:xfrm>
          <a:custGeom>
            <a:avLst/>
            <a:gdLst/>
            <a:ahLst/>
            <a:cxnLst/>
            <a:rect l="l" t="t" r="r" b="b"/>
            <a:pathLst>
              <a:path w="11679787" h="8776719">
                <a:moveTo>
                  <a:pt x="0" y="0"/>
                </a:moveTo>
                <a:lnTo>
                  <a:pt x="11679787" y="0"/>
                </a:lnTo>
                <a:lnTo>
                  <a:pt x="11679787" y="8776719"/>
                </a:lnTo>
                <a:lnTo>
                  <a:pt x="0" y="8776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0833" y="232743"/>
            <a:ext cx="1649846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Departure Delay in Minutes affect average satisfaction.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92053" y="1915820"/>
            <a:ext cx="4702175" cy="654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718" lvl="1" indent="-311359" algn="ctr">
              <a:lnSpc>
                <a:spcPts val="4038"/>
              </a:lnSpc>
              <a:buFont typeface="Arial"/>
              <a:buChar char="•"/>
            </a:pPr>
            <a:r>
              <a:rPr lang="en-US" sz="2884">
                <a:solidFill>
                  <a:srgbClr val="FEFEFD"/>
                </a:solidFill>
                <a:latin typeface="Canva Sans"/>
                <a:ea typeface="Canva Sans"/>
                <a:cs typeface="Canva Sans"/>
                <a:sym typeface="Canva Sans"/>
              </a:rPr>
              <a:t>On average, satisfied passengers had a departure delay of 12.12 minutes, while neutral or dissatisfied passengers had a longer delay of 16.02 minutes. This suggests longer departure delays tend to be linked with lower satisfaction</a:t>
            </a:r>
          </a:p>
          <a:p>
            <a:pPr algn="ctr">
              <a:lnSpc>
                <a:spcPts val="4038"/>
              </a:lnSpc>
            </a:pPr>
            <a:endParaRPr lang="en-US" sz="2884">
              <a:solidFill>
                <a:srgbClr val="FEFEF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8349" y="2431582"/>
            <a:ext cx="10714364" cy="888592"/>
          </a:xfrm>
          <a:custGeom>
            <a:avLst/>
            <a:gdLst/>
            <a:ahLst/>
            <a:cxnLst/>
            <a:rect l="l" t="t" r="r" b="b"/>
            <a:pathLst>
              <a:path w="10714364" h="888592">
                <a:moveTo>
                  <a:pt x="0" y="0"/>
                </a:moveTo>
                <a:lnTo>
                  <a:pt x="10714363" y="0"/>
                </a:lnTo>
                <a:lnTo>
                  <a:pt x="10714363" y="888592"/>
                </a:lnTo>
                <a:lnTo>
                  <a:pt x="0" y="88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5522" y="4160750"/>
            <a:ext cx="17525130" cy="1965500"/>
          </a:xfrm>
          <a:custGeom>
            <a:avLst/>
            <a:gdLst/>
            <a:ahLst/>
            <a:cxnLst/>
            <a:rect l="l" t="t" r="r" b="b"/>
            <a:pathLst>
              <a:path w="17525130" h="1965500">
                <a:moveTo>
                  <a:pt x="0" y="0"/>
                </a:moveTo>
                <a:lnTo>
                  <a:pt x="17525130" y="0"/>
                </a:lnTo>
                <a:lnTo>
                  <a:pt x="17525130" y="1965500"/>
                </a:lnTo>
                <a:lnTo>
                  <a:pt x="0" y="196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8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5522" y="242268"/>
            <a:ext cx="16713778" cy="134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Compare satisfaction between passengers who experienced an arrival delay vs. those who didn’t?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42920"/>
            <a:ext cx="11030566" cy="8801161"/>
          </a:xfrm>
          <a:custGeom>
            <a:avLst/>
            <a:gdLst/>
            <a:ahLst/>
            <a:cxnLst/>
            <a:rect l="l" t="t" r="r" b="b"/>
            <a:pathLst>
              <a:path w="11030566" h="8801161">
                <a:moveTo>
                  <a:pt x="0" y="0"/>
                </a:moveTo>
                <a:lnTo>
                  <a:pt x="11030566" y="0"/>
                </a:lnTo>
                <a:lnTo>
                  <a:pt x="11030566" y="8801160"/>
                </a:lnTo>
                <a:lnTo>
                  <a:pt x="0" y="880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92359" y="2086391"/>
            <a:ext cx="5417101" cy="570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156" lvl="1" indent="-347078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Passengers without an arrival delay were 47.90% satisfied, while those with a delay were only 38.69% satisfied.</a:t>
            </a:r>
          </a:p>
          <a:p>
            <a:pPr marL="694156" lvl="1" indent="-347078" algn="l">
              <a:lnSpc>
                <a:spcPts val="4501"/>
              </a:lnSpc>
              <a:buFont typeface="Arial"/>
              <a:buChar char="•"/>
            </a:pPr>
            <a:r>
              <a:rPr lang="en-US" sz="3215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Satisfaction drops by about 9 percentage points when an arrival delay occurs.</a:t>
            </a:r>
          </a:p>
          <a:p>
            <a:pPr algn="l">
              <a:lnSpc>
                <a:spcPts val="4501"/>
              </a:lnSpc>
            </a:pPr>
            <a:endParaRPr lang="en-US" sz="3215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340" y="3245855"/>
            <a:ext cx="16497320" cy="2871256"/>
          </a:xfrm>
          <a:custGeom>
            <a:avLst/>
            <a:gdLst/>
            <a:ahLst/>
            <a:cxnLst/>
            <a:rect l="l" t="t" r="r" b="b"/>
            <a:pathLst>
              <a:path w="16497320" h="2871256">
                <a:moveTo>
                  <a:pt x="0" y="0"/>
                </a:moveTo>
                <a:lnTo>
                  <a:pt x="16497320" y="0"/>
                </a:lnTo>
                <a:lnTo>
                  <a:pt x="16497320" y="2871256"/>
                </a:lnTo>
                <a:lnTo>
                  <a:pt x="0" y="2871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" r="-4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8395" y="232743"/>
            <a:ext cx="1399121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Compare satisfaction rates between Business travel and Personal travel passengers.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7563" y="764194"/>
            <a:ext cx="8349037" cy="8758613"/>
          </a:xfrm>
          <a:custGeom>
            <a:avLst/>
            <a:gdLst/>
            <a:ahLst/>
            <a:cxnLst/>
            <a:rect l="l" t="t" r="r" b="b"/>
            <a:pathLst>
              <a:path w="8349037" h="8758613">
                <a:moveTo>
                  <a:pt x="0" y="0"/>
                </a:moveTo>
                <a:lnTo>
                  <a:pt x="8349037" y="0"/>
                </a:lnTo>
                <a:lnTo>
                  <a:pt x="8349037" y="8758612"/>
                </a:lnTo>
                <a:lnTo>
                  <a:pt x="0" y="875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537" y="3577804"/>
            <a:ext cx="16700763" cy="3131393"/>
          </a:xfrm>
          <a:custGeom>
            <a:avLst/>
            <a:gdLst/>
            <a:ahLst/>
            <a:cxnLst/>
            <a:rect l="l" t="t" r="r" b="b"/>
            <a:pathLst>
              <a:path w="16700763" h="3131393">
                <a:moveTo>
                  <a:pt x="0" y="0"/>
                </a:moveTo>
                <a:lnTo>
                  <a:pt x="16700763" y="0"/>
                </a:lnTo>
                <a:lnTo>
                  <a:pt x="16700763" y="3131392"/>
                </a:lnTo>
                <a:lnTo>
                  <a:pt x="0" y="313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8395" y="232743"/>
            <a:ext cx="1399121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travel class (Business, Eco, Eco Plus) has the highest proportion of satisfied passengers?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7737" y="447902"/>
            <a:ext cx="10069567" cy="9391195"/>
          </a:xfrm>
          <a:custGeom>
            <a:avLst/>
            <a:gdLst/>
            <a:ahLst/>
            <a:cxnLst/>
            <a:rect l="l" t="t" r="r" b="b"/>
            <a:pathLst>
              <a:path w="10069567" h="9391195">
                <a:moveTo>
                  <a:pt x="0" y="0"/>
                </a:moveTo>
                <a:lnTo>
                  <a:pt x="10069567" y="0"/>
                </a:lnTo>
                <a:lnTo>
                  <a:pt x="10069567" y="9391196"/>
                </a:lnTo>
                <a:lnTo>
                  <a:pt x="0" y="9391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5" r="-455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4668" y="1917130"/>
            <a:ext cx="12598663" cy="6452740"/>
          </a:xfrm>
          <a:custGeom>
            <a:avLst/>
            <a:gdLst/>
            <a:ahLst/>
            <a:cxnLst/>
            <a:rect l="l" t="t" r="r" b="b"/>
            <a:pathLst>
              <a:path w="12598663" h="6452740">
                <a:moveTo>
                  <a:pt x="0" y="0"/>
                </a:moveTo>
                <a:lnTo>
                  <a:pt x="12598664" y="0"/>
                </a:lnTo>
                <a:lnTo>
                  <a:pt x="12598664" y="6452740"/>
                </a:lnTo>
                <a:lnTo>
                  <a:pt x="0" y="645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7275"/>
            <a:ext cx="15584266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onboard service feature shows the strongest relationship with satisfaction?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5703" y="2145293"/>
            <a:ext cx="10896594" cy="6950791"/>
          </a:xfrm>
          <a:custGeom>
            <a:avLst/>
            <a:gdLst/>
            <a:ahLst/>
            <a:cxnLst/>
            <a:rect l="l" t="t" r="r" b="b"/>
            <a:pathLst>
              <a:path w="10896594" h="6950791">
                <a:moveTo>
                  <a:pt x="0" y="0"/>
                </a:moveTo>
                <a:lnTo>
                  <a:pt x="10896594" y="0"/>
                </a:lnTo>
                <a:lnTo>
                  <a:pt x="10896594" y="6950791"/>
                </a:lnTo>
                <a:lnTo>
                  <a:pt x="0" y="695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9667"/>
            <a:ext cx="16230600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 longer flights have higher or lower satisfaction rates compared to shorter flights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2602" y="1697622"/>
            <a:ext cx="14382796" cy="6891756"/>
          </a:xfrm>
          <a:custGeom>
            <a:avLst/>
            <a:gdLst/>
            <a:ahLst/>
            <a:cxnLst/>
            <a:rect l="l" t="t" r="r" b="b"/>
            <a:pathLst>
              <a:path w="14382796" h="6891756">
                <a:moveTo>
                  <a:pt x="0" y="0"/>
                </a:moveTo>
                <a:lnTo>
                  <a:pt x="14382796" y="0"/>
                </a:lnTo>
                <a:lnTo>
                  <a:pt x="14382796" y="6891756"/>
                </a:lnTo>
                <a:lnTo>
                  <a:pt x="0" y="689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82557" y="273684"/>
            <a:ext cx="11596569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5 longest flight routes and satisfaction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5551" y="684603"/>
            <a:ext cx="16493749" cy="881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Airline industry is highly competitive, with customer satisfaction being a key differentiator.</a:t>
            </a:r>
          </a:p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Large volumes of passenger feedback are collected but not fully utilized for actionable insights.</a:t>
            </a:r>
          </a:p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Lack of clarity on which factors most influence satisfaction and loyalty.</a:t>
            </a:r>
          </a:p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 improvement efforts risk being reactive and poorly targeted.</a:t>
            </a:r>
          </a:p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Inefficient use of resources leads to gaps in service quality and operational performance.</a:t>
            </a:r>
          </a:p>
          <a:p>
            <a:pPr marL="875739" lvl="1" indent="-437869" algn="l">
              <a:lnSpc>
                <a:spcPts val="5394"/>
              </a:lnSpc>
              <a:buFont typeface="Arial"/>
              <a:buChar char="•"/>
            </a:pPr>
            <a:r>
              <a:rPr lang="en-US" sz="4056" spc="-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Missed opportunities to strengthen customer relationships and brand loyalt</a:t>
            </a:r>
          </a:p>
          <a:p>
            <a:pPr algn="l">
              <a:lnSpc>
                <a:spcPts val="5394"/>
              </a:lnSpc>
            </a:pPr>
            <a:endParaRPr lang="en-US" sz="4056" spc="-1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85455"/>
            <a:ext cx="18288000" cy="6248432"/>
          </a:xfrm>
          <a:custGeom>
            <a:avLst/>
            <a:gdLst/>
            <a:ahLst/>
            <a:cxnLst/>
            <a:rect l="l" t="t" r="r" b="b"/>
            <a:pathLst>
              <a:path w="18288000" h="6248432">
                <a:moveTo>
                  <a:pt x="0" y="0"/>
                </a:moveTo>
                <a:lnTo>
                  <a:pt x="18288000" y="0"/>
                </a:lnTo>
                <a:lnTo>
                  <a:pt x="18288000" y="6248431"/>
                </a:lnTo>
                <a:lnTo>
                  <a:pt x="0" y="624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54" t="-10360" r="-42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2756" y="60071"/>
            <a:ext cx="18065244" cy="206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The relationship between </a:t>
            </a:r>
            <a:r>
              <a:rPr lang="en-US" sz="5900" u="sng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Food &amp; drinks</a:t>
            </a:r>
            <a:r>
              <a:rPr lang="en-US" sz="59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 to </a:t>
            </a:r>
            <a:r>
              <a:rPr lang="en-US" sz="5900" u="sng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satisfaction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6932" y="8090762"/>
            <a:ext cx="117696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LAKH 3THOUSAND 9 0 4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9839" y="2454738"/>
            <a:ext cx="11253788" cy="7393109"/>
          </a:xfrm>
          <a:custGeom>
            <a:avLst/>
            <a:gdLst/>
            <a:ahLst/>
            <a:cxnLst/>
            <a:rect l="l" t="t" r="r" b="b"/>
            <a:pathLst>
              <a:path w="11253788" h="7393109">
                <a:moveTo>
                  <a:pt x="0" y="0"/>
                </a:moveTo>
                <a:lnTo>
                  <a:pt x="11253789" y="0"/>
                </a:lnTo>
                <a:lnTo>
                  <a:pt x="11253789" y="7393109"/>
                </a:lnTo>
                <a:lnTo>
                  <a:pt x="0" y="7393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4" r="-54699" b="-12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2756" y="60071"/>
            <a:ext cx="18065244" cy="206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The relationship between </a:t>
            </a:r>
            <a:r>
              <a:rPr lang="en-US" sz="5900" u="sng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Food &amp; drinks</a:t>
            </a:r>
            <a:r>
              <a:rPr lang="en-US" sz="59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 to </a:t>
            </a:r>
            <a:r>
              <a:rPr lang="en-US" sz="5900" u="sng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satisfaction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11505"/>
            <a:ext cx="18288000" cy="5663989"/>
          </a:xfrm>
          <a:custGeom>
            <a:avLst/>
            <a:gdLst/>
            <a:ahLst/>
            <a:cxnLst/>
            <a:rect l="l" t="t" r="r" b="b"/>
            <a:pathLst>
              <a:path w="18288000" h="5663989">
                <a:moveTo>
                  <a:pt x="0" y="0"/>
                </a:moveTo>
                <a:lnTo>
                  <a:pt x="18288000" y="0"/>
                </a:lnTo>
                <a:lnTo>
                  <a:pt x="18288000" y="5663990"/>
                </a:lnTo>
                <a:lnTo>
                  <a:pt x="0" y="566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8" r="-33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89897" y="308831"/>
            <a:ext cx="16169403" cy="92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The relationship between cleanliness  to satisfaction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3642" y="1802548"/>
            <a:ext cx="11560716" cy="7893233"/>
          </a:xfrm>
          <a:custGeom>
            <a:avLst/>
            <a:gdLst/>
            <a:ahLst/>
            <a:cxnLst/>
            <a:rect l="l" t="t" r="r" b="b"/>
            <a:pathLst>
              <a:path w="11560716" h="7893233">
                <a:moveTo>
                  <a:pt x="0" y="0"/>
                </a:moveTo>
                <a:lnTo>
                  <a:pt x="11560716" y="0"/>
                </a:lnTo>
                <a:lnTo>
                  <a:pt x="11560716" y="7893233"/>
                </a:lnTo>
                <a:lnTo>
                  <a:pt x="0" y="789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40" r="-570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8403" y="342280"/>
            <a:ext cx="15271195" cy="88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The relationship between cleanliness  to satisfaction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2580" y="2288274"/>
            <a:ext cx="12506666" cy="6519119"/>
          </a:xfrm>
          <a:custGeom>
            <a:avLst/>
            <a:gdLst/>
            <a:ahLst/>
            <a:cxnLst/>
            <a:rect l="l" t="t" r="r" b="b"/>
            <a:pathLst>
              <a:path w="12506666" h="6519119">
                <a:moveTo>
                  <a:pt x="0" y="0"/>
                </a:moveTo>
                <a:lnTo>
                  <a:pt x="12506666" y="0"/>
                </a:lnTo>
                <a:lnTo>
                  <a:pt x="12506666" y="6519119"/>
                </a:lnTo>
                <a:lnTo>
                  <a:pt x="0" y="651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18" r="-690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24523"/>
            <a:ext cx="18288000" cy="159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"Identifying Key Factors Influencing Customer Satisfaction in Airline Service Data"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3293" y="-171450"/>
            <a:ext cx="599039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933450"/>
            <a:ext cx="18288000" cy="807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Kuchek"/>
                <a:ea typeface="Kuchek"/>
                <a:cs typeface="Kuchek"/>
                <a:sym typeface="Kuchek"/>
              </a:rPr>
              <a:t> The analysis reveals that passenger satisfaction is most strongly influenced by service-related factors, particularly online boarding, inflight entertainment, and seat comfort. These features show the highest correlation values (0.36–0.50), indicating a substantial impact on overall satisfaction. In contrast, operational aspects such as gate location and flight delays have very weak correlations (&lt;0.10), suggesting they play a minimal role in shaping customer perceptions. Focusing improvement efforts on the top-ranked service elements is likely to yield the greatest gains in satisfaction scores.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7205" y="1334840"/>
            <a:ext cx="9648663" cy="7923460"/>
          </a:xfrm>
          <a:custGeom>
            <a:avLst/>
            <a:gdLst/>
            <a:ahLst/>
            <a:cxnLst/>
            <a:rect l="l" t="t" r="r" b="b"/>
            <a:pathLst>
              <a:path w="9648663" h="7923460">
                <a:moveTo>
                  <a:pt x="0" y="0"/>
                </a:moveTo>
                <a:lnTo>
                  <a:pt x="9648663" y="0"/>
                </a:lnTo>
                <a:lnTo>
                  <a:pt x="9648663" y="7923460"/>
                </a:lnTo>
                <a:lnTo>
                  <a:pt x="0" y="792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7" t="-946" r="-4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7234" y="-48392"/>
            <a:ext cx="10817330" cy="107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 b="1" spc="1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Column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3247" y="1028700"/>
            <a:ext cx="15321507" cy="8088052"/>
          </a:xfrm>
          <a:custGeom>
            <a:avLst/>
            <a:gdLst/>
            <a:ahLst/>
            <a:cxnLst/>
            <a:rect l="l" t="t" r="r" b="b"/>
            <a:pathLst>
              <a:path w="15321507" h="8088052">
                <a:moveTo>
                  <a:pt x="0" y="0"/>
                </a:moveTo>
                <a:lnTo>
                  <a:pt x="15321506" y="0"/>
                </a:lnTo>
                <a:lnTo>
                  <a:pt x="15321506" y="8088052"/>
                </a:lnTo>
                <a:lnTo>
                  <a:pt x="0" y="808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1663" y="3970434"/>
            <a:ext cx="13564675" cy="3203621"/>
          </a:xfrm>
          <a:custGeom>
            <a:avLst/>
            <a:gdLst/>
            <a:ahLst/>
            <a:cxnLst/>
            <a:rect l="l" t="t" r="r" b="b"/>
            <a:pathLst>
              <a:path w="13564675" h="3203621">
                <a:moveTo>
                  <a:pt x="0" y="0"/>
                </a:moveTo>
                <a:lnTo>
                  <a:pt x="13564674" y="0"/>
                </a:lnTo>
                <a:lnTo>
                  <a:pt x="13564674" y="3203620"/>
                </a:lnTo>
                <a:lnTo>
                  <a:pt x="0" y="32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26" r="-165594" b="-534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92886"/>
            <a:ext cx="16681366" cy="130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DROPPING THE UNNECESSARY COLUMNS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8308" y="1662853"/>
            <a:ext cx="6712852" cy="8203846"/>
          </a:xfrm>
          <a:custGeom>
            <a:avLst/>
            <a:gdLst/>
            <a:ahLst/>
            <a:cxnLst/>
            <a:rect l="l" t="t" r="r" b="b"/>
            <a:pathLst>
              <a:path w="6712852" h="8203846">
                <a:moveTo>
                  <a:pt x="0" y="0"/>
                </a:moveTo>
                <a:lnTo>
                  <a:pt x="6712852" y="0"/>
                </a:lnTo>
                <a:lnTo>
                  <a:pt x="6712852" y="8203846"/>
                </a:lnTo>
                <a:lnTo>
                  <a:pt x="0" y="820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" r="-3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3147" y="754926"/>
            <a:ext cx="12981706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DESCRIPTION OF COLUMNS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23295"/>
            <a:ext cx="16230600" cy="3240410"/>
          </a:xfrm>
          <a:custGeom>
            <a:avLst/>
            <a:gdLst/>
            <a:ahLst/>
            <a:cxnLst/>
            <a:rect l="l" t="t" r="r" b="b"/>
            <a:pathLst>
              <a:path w="16230600" h="3240410">
                <a:moveTo>
                  <a:pt x="0" y="0"/>
                </a:moveTo>
                <a:lnTo>
                  <a:pt x="16230600" y="0"/>
                </a:lnTo>
                <a:lnTo>
                  <a:pt x="16230600" y="3240410"/>
                </a:lnTo>
                <a:lnTo>
                  <a:pt x="0" y="324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551" y="1162050"/>
            <a:ext cx="8188898" cy="131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DUPLICATED 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1510" y="1527876"/>
            <a:ext cx="5775205" cy="8205291"/>
          </a:xfrm>
          <a:custGeom>
            <a:avLst/>
            <a:gdLst/>
            <a:ahLst/>
            <a:cxnLst/>
            <a:rect l="l" t="t" r="r" b="b"/>
            <a:pathLst>
              <a:path w="5775205" h="8205291">
                <a:moveTo>
                  <a:pt x="0" y="0"/>
                </a:moveTo>
                <a:lnTo>
                  <a:pt x="5775204" y="0"/>
                </a:lnTo>
                <a:lnTo>
                  <a:pt x="5775204" y="8205291"/>
                </a:lnTo>
                <a:lnTo>
                  <a:pt x="0" y="820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0174" y="530783"/>
            <a:ext cx="8188898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NULL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Office PowerPoint</Application>
  <PresentationFormat>Custom</PresentationFormat>
  <Paragraphs>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Kuchek</vt:lpstr>
      <vt:lpstr>Poppins</vt:lpstr>
      <vt:lpstr>Canva Sans</vt:lpstr>
      <vt:lpstr>Poppins Bold</vt:lpstr>
      <vt:lpstr>Zen Dots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Presentation @Airlines</dc:title>
  <cp:lastModifiedBy>Shivendh Sanjay</cp:lastModifiedBy>
  <cp:revision>2</cp:revision>
  <dcterms:created xsi:type="dcterms:W3CDTF">2006-08-16T00:00:00Z</dcterms:created>
  <dcterms:modified xsi:type="dcterms:W3CDTF">2025-12-05T07:20:04Z</dcterms:modified>
  <dc:identifier>DAGv1McAcK8</dc:identifier>
</cp:coreProperties>
</file>